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8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4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6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0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3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7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6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3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3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7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2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27CF-8F11-4C98-A063-A7FB24234A8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707D-2261-4451-B6FF-C3A32E1A0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14" y="147918"/>
            <a:ext cx="9144000" cy="165398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                               НОУ «Католическая гимназия г. </a:t>
            </a:r>
            <a:r>
              <a:rPr lang="ru-RU" sz="2200" smtClean="0">
                <a:solidFill>
                  <a:srgbClr val="002060"/>
                </a:solidFill>
              </a:rPr>
              <a:t>Томска»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en-US" sz="5800" b="1" dirty="0" err="1" smtClean="0">
                <a:solidFill>
                  <a:srgbClr val="002060"/>
                </a:solidFill>
              </a:rPr>
              <a:t>Ungewöhnliche</a:t>
            </a:r>
            <a:r>
              <a:rPr lang="en-US" sz="5800" b="1" dirty="0" smtClean="0">
                <a:solidFill>
                  <a:srgbClr val="002060"/>
                </a:solidFill>
              </a:rPr>
              <a:t> </a:t>
            </a:r>
            <a:r>
              <a:rPr lang="en-US" sz="5800" b="1" dirty="0" err="1" smtClean="0">
                <a:solidFill>
                  <a:srgbClr val="002060"/>
                </a:solidFill>
              </a:rPr>
              <a:t>Denkmäler</a:t>
            </a:r>
            <a:r>
              <a:rPr lang="en-US" sz="5800" b="1" dirty="0" smtClean="0">
                <a:solidFill>
                  <a:srgbClr val="002060"/>
                </a:solidFill>
              </a:rPr>
              <a:t> der Welt</a:t>
            </a:r>
            <a:endParaRPr lang="ru-RU" sz="5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0480" y="5862918"/>
            <a:ext cx="2636084" cy="6589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Выполнила: учитель немецкого языка Быстрицкая Н. А.</a:t>
            </a:r>
            <a:endParaRPr lang="ru-RU" sz="1400" dirty="0"/>
          </a:p>
        </p:txBody>
      </p:sp>
      <p:pic>
        <p:nvPicPr>
          <p:cNvPr id="1026" name="Picture 2" descr="Памятник шутке над полицейски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90" y="2723790"/>
            <a:ext cx="3750776" cy="28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мятник клизм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244" y="3293535"/>
            <a:ext cx="2623201" cy="30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мятник смеху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932" y="428263"/>
            <a:ext cx="2839567" cy="26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амятник Встрече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" y="2835797"/>
            <a:ext cx="2755265" cy="34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496" y="1736133"/>
            <a:ext cx="8709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Необычные памятники мира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5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30" dirty="0" smtClean="0">
                <a:solidFill>
                  <a:srgbClr val="7030A0"/>
                </a:solidFill>
              </a:rPr>
              <a:t>                   </a:t>
            </a:r>
            <a:r>
              <a:rPr lang="ru-RU" sz="5120" b="1" dirty="0" smtClean="0">
                <a:solidFill>
                  <a:srgbClr val="7030A0"/>
                </a:solidFill>
              </a:rPr>
              <a:t>Задачи проекта:</a:t>
            </a:r>
            <a:endParaRPr lang="ru-RU" sz="512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339933"/>
                </a:solidFill>
                <a:latin typeface="Arial"/>
              </a:rPr>
              <a:t>          1</a:t>
            </a:r>
            <a:r>
              <a:rPr lang="ru-RU" sz="2000" dirty="0">
                <a:solidFill>
                  <a:srgbClr val="339933"/>
                </a:solidFill>
                <a:latin typeface="Arial"/>
              </a:rPr>
              <a:t>. Создание в результате работы </a:t>
            </a:r>
            <a:r>
              <a:rPr lang="ru-RU" sz="2000" dirty="0" err="1">
                <a:solidFill>
                  <a:srgbClr val="339933"/>
                </a:solidFill>
                <a:latin typeface="Arial"/>
              </a:rPr>
              <a:t>практико</a:t>
            </a:r>
            <a:r>
              <a:rPr lang="ru-RU" sz="2000" dirty="0">
                <a:solidFill>
                  <a:srgbClr val="339933"/>
                </a:solidFill>
                <a:latin typeface="Arial"/>
              </a:rPr>
              <a:t> – ориентированного, </a:t>
            </a:r>
            <a:r>
              <a:rPr lang="ru-RU" sz="2000" dirty="0" smtClean="0">
                <a:solidFill>
                  <a:srgbClr val="339933"/>
                </a:solidFill>
                <a:latin typeface="Arial"/>
              </a:rPr>
              <a:t>информационного </a:t>
            </a:r>
            <a:r>
              <a:rPr lang="ru-RU" sz="2000" dirty="0">
                <a:solidFill>
                  <a:srgbClr val="339933"/>
                </a:solidFill>
                <a:latin typeface="Arial"/>
              </a:rPr>
              <a:t>проекта в виде презентации  с использованием </a:t>
            </a:r>
            <a:r>
              <a:rPr lang="ru-RU" sz="2000" dirty="0" smtClean="0">
                <a:solidFill>
                  <a:srgbClr val="339933"/>
                </a:solidFill>
                <a:latin typeface="Arial"/>
              </a:rPr>
              <a:t>наглядности.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339933"/>
                </a:solidFill>
                <a:latin typeface="Arial"/>
              </a:rPr>
              <a:t>          2. Информирование учащихся о необычных памятниках разных стран, повышение уровня эрудиции.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5040" dirty="0" smtClean="0">
                <a:solidFill>
                  <a:srgbClr val="7030A0"/>
                </a:solidFill>
                <a:latin typeface="Arial"/>
              </a:rPr>
              <a:t>                Цель проекта:</a:t>
            </a:r>
            <a:endParaRPr lang="ru-RU" sz="5040" dirty="0">
              <a:solidFill>
                <a:srgbClr val="7030A0"/>
              </a:solidFill>
              <a:latin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ru-RU" sz="2000" dirty="0">
              <a:solidFill>
                <a:srgbClr val="339933"/>
              </a:solidFill>
              <a:latin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339933"/>
                </a:solidFill>
                <a:latin typeface="Arial"/>
              </a:rPr>
              <a:t>           </a:t>
            </a:r>
            <a:r>
              <a:rPr lang="ru-RU" sz="2000" dirty="0">
                <a:solidFill>
                  <a:srgbClr val="339933"/>
                </a:solidFill>
                <a:latin typeface="Arial"/>
              </a:rPr>
              <a:t>Мотивация к изучению немецкого языка через самостоятельную практическую и </a:t>
            </a:r>
            <a:r>
              <a:rPr lang="ru-RU" sz="2000" dirty="0" smtClean="0">
                <a:solidFill>
                  <a:srgbClr val="339933"/>
                </a:solidFill>
                <a:latin typeface="Arial"/>
              </a:rPr>
              <a:t>     исследовательскую </a:t>
            </a:r>
            <a:r>
              <a:rPr lang="ru-RU" sz="2000" dirty="0">
                <a:solidFill>
                  <a:srgbClr val="339933"/>
                </a:solidFill>
                <a:latin typeface="Arial"/>
              </a:rPr>
              <a:t>деятельность.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2000" dirty="0">
              <a:solidFill>
                <a:srgbClr val="339933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6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0268"/>
          </a:xfrm>
        </p:spPr>
        <p:txBody>
          <a:bodyPr/>
          <a:lstStyle/>
          <a:p>
            <a:r>
              <a:rPr lang="en-US" dirty="0" smtClean="0">
                <a:solidFill>
                  <a:srgbClr val="00CC00"/>
                </a:solidFill>
              </a:rPr>
              <a:t>         </a:t>
            </a:r>
            <a:r>
              <a:rPr lang="en-US" dirty="0" err="1" smtClean="0">
                <a:solidFill>
                  <a:srgbClr val="00CC00"/>
                </a:solidFill>
              </a:rPr>
              <a:t>Ampelbaum</a:t>
            </a: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3960" y="1339770"/>
            <a:ext cx="3932237" cy="533882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London, England. Die Installation </a:t>
            </a:r>
            <a:r>
              <a:rPr lang="en-US" sz="1800" dirty="0" err="1" smtClean="0">
                <a:solidFill>
                  <a:srgbClr val="002060"/>
                </a:solidFill>
              </a:rPr>
              <a:t>wurde</a:t>
            </a:r>
            <a:r>
              <a:rPr lang="en-US" sz="1800" dirty="0" smtClean="0">
                <a:solidFill>
                  <a:srgbClr val="002060"/>
                </a:solidFill>
              </a:rPr>
              <a:t> 1998 </a:t>
            </a:r>
            <a:r>
              <a:rPr lang="en-US" sz="1800" dirty="0" err="1" smtClean="0">
                <a:solidFill>
                  <a:srgbClr val="002060"/>
                </a:solidFill>
              </a:rPr>
              <a:t>im</a:t>
            </a:r>
            <a:r>
              <a:rPr lang="en-US" sz="1800" dirty="0" smtClean="0">
                <a:solidFill>
                  <a:srgbClr val="002060"/>
                </a:solidFill>
              </a:rPr>
              <a:t> Londoner </a:t>
            </a:r>
            <a:r>
              <a:rPr lang="en-US" sz="1800" dirty="0" err="1" smtClean="0">
                <a:solidFill>
                  <a:srgbClr val="002060"/>
                </a:solidFill>
              </a:rPr>
              <a:t>Stadtteil</a:t>
            </a:r>
            <a:r>
              <a:rPr lang="en-US" sz="1800" dirty="0" smtClean="0">
                <a:solidFill>
                  <a:srgbClr val="002060"/>
                </a:solidFill>
              </a:rPr>
              <a:t> Tower Hamlets </a:t>
            </a:r>
            <a:r>
              <a:rPr lang="en-US" sz="1800" dirty="0" err="1" smtClean="0">
                <a:solidFill>
                  <a:srgbClr val="002060"/>
                </a:solidFill>
              </a:rPr>
              <a:t>errichtet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</a:rPr>
              <a:t>Sie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ist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acht</a:t>
            </a:r>
            <a:r>
              <a:rPr lang="en-US" sz="1800" dirty="0" smtClean="0">
                <a:solidFill>
                  <a:srgbClr val="002060"/>
                </a:solidFill>
              </a:rPr>
              <a:t> Meter </a:t>
            </a:r>
            <a:r>
              <a:rPr lang="en-US" sz="1800" dirty="0" err="1" smtClean="0">
                <a:solidFill>
                  <a:srgbClr val="002060"/>
                </a:solidFill>
              </a:rPr>
              <a:t>hoch</a:t>
            </a:r>
            <a:r>
              <a:rPr lang="en-US" sz="1800" dirty="0" smtClean="0">
                <a:solidFill>
                  <a:srgbClr val="002060"/>
                </a:solidFill>
              </a:rPr>
              <a:t> und </a:t>
            </a:r>
            <a:r>
              <a:rPr lang="en-US" sz="1800" dirty="0" err="1" smtClean="0">
                <a:solidFill>
                  <a:srgbClr val="002060"/>
                </a:solidFill>
              </a:rPr>
              <a:t>besteht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aus</a:t>
            </a:r>
            <a:r>
              <a:rPr lang="en-US" sz="1800" dirty="0" smtClean="0">
                <a:solidFill>
                  <a:srgbClr val="002060"/>
                </a:solidFill>
              </a:rPr>
              <a:t> 75 </a:t>
            </a:r>
            <a:r>
              <a:rPr lang="en-US" sz="1800" dirty="0" err="1" smtClean="0">
                <a:solidFill>
                  <a:srgbClr val="002060"/>
                </a:solidFill>
              </a:rPr>
              <a:t>Verkehrsampeln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mit</a:t>
            </a:r>
            <a:r>
              <a:rPr lang="en-US" sz="1800" dirty="0" smtClean="0">
                <a:solidFill>
                  <a:srgbClr val="002060"/>
                </a:solidFill>
              </a:rPr>
              <a:t> den </a:t>
            </a:r>
            <a:r>
              <a:rPr lang="en-US" sz="1800" dirty="0" err="1" smtClean="0">
                <a:solidFill>
                  <a:srgbClr val="002060"/>
                </a:solidFill>
              </a:rPr>
              <a:t>drei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Signalfarben</a:t>
            </a:r>
            <a:r>
              <a:rPr lang="en-US" sz="1800" dirty="0">
                <a:solidFill>
                  <a:srgbClr val="002060"/>
                </a:solidFill>
              </a:rPr>
              <a:t>:</a:t>
            </a:r>
            <a:r>
              <a:rPr lang="en-US" sz="1800" dirty="0" smtClean="0">
                <a:solidFill>
                  <a:srgbClr val="002060"/>
                </a:solidFill>
              </a:rPr>
              <a:t> Gr</a:t>
            </a:r>
            <a:r>
              <a:rPr lang="de-DE" sz="1800" dirty="0" smtClean="0">
                <a:solidFill>
                  <a:srgbClr val="002060"/>
                </a:solidFill>
              </a:rPr>
              <a:t>ü</a:t>
            </a:r>
            <a:r>
              <a:rPr lang="en-US" sz="1800" dirty="0" smtClean="0">
                <a:solidFill>
                  <a:srgbClr val="002060"/>
                </a:solidFill>
              </a:rPr>
              <a:t>n, Gelb und Rot. </a:t>
            </a:r>
            <a:r>
              <a:rPr lang="en-US" sz="1800" dirty="0" err="1" smtClean="0">
                <a:solidFill>
                  <a:srgbClr val="002060"/>
                </a:solidFill>
              </a:rPr>
              <a:t>Viele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sind</a:t>
            </a:r>
            <a:r>
              <a:rPr lang="en-US" sz="1800" dirty="0" smtClean="0">
                <a:solidFill>
                  <a:srgbClr val="002060"/>
                </a:solidFill>
              </a:rPr>
              <a:t> der </a:t>
            </a:r>
            <a:r>
              <a:rPr lang="en-US" sz="1800" dirty="0" err="1" smtClean="0">
                <a:solidFill>
                  <a:srgbClr val="002060"/>
                </a:solidFill>
              </a:rPr>
              <a:t>Meinung</a:t>
            </a:r>
            <a:r>
              <a:rPr lang="en-US" sz="1800" dirty="0" smtClean="0">
                <a:solidFill>
                  <a:srgbClr val="002060"/>
                </a:solidFill>
              </a:rPr>
              <a:t>, das so </a:t>
            </a:r>
            <a:r>
              <a:rPr lang="en-US" sz="1800" dirty="0" err="1" smtClean="0">
                <a:solidFill>
                  <a:srgbClr val="002060"/>
                </a:solidFill>
              </a:rPr>
              <a:t>eine</a:t>
            </a:r>
            <a:r>
              <a:rPr lang="en-US" sz="1800" dirty="0" smtClean="0">
                <a:solidFill>
                  <a:srgbClr val="002060"/>
                </a:solidFill>
              </a:rPr>
              <a:t> Installation die </a:t>
            </a:r>
            <a:r>
              <a:rPr lang="en-US" sz="1800" dirty="0" err="1" smtClean="0">
                <a:solidFill>
                  <a:srgbClr val="002060"/>
                </a:solidFill>
              </a:rPr>
              <a:t>Verkehrsteilnehmer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irritiert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doch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sie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wurde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schnell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zu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einem</a:t>
            </a:r>
            <a:r>
              <a:rPr lang="en-US" sz="1800" dirty="0" smtClean="0">
                <a:solidFill>
                  <a:srgbClr val="002060"/>
                </a:solidFill>
              </a:rPr>
              <a:t> der </a:t>
            </a:r>
            <a:r>
              <a:rPr lang="en-US" sz="1800" dirty="0" err="1" smtClean="0">
                <a:solidFill>
                  <a:srgbClr val="002060"/>
                </a:solidFill>
              </a:rPr>
              <a:t>Touristenmagnete</a:t>
            </a:r>
            <a:r>
              <a:rPr lang="en-US" sz="1800" dirty="0" smtClean="0">
                <a:solidFill>
                  <a:srgbClr val="002060"/>
                </a:solidFill>
              </a:rPr>
              <a:t> in London.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Светофорное дерево. Эта инсталляция была построена в Лондоне в 1998 году. Ее высота 8 метров и состоит она из 75 светофоров, горящих зеленым, желтым и красным. Многие считают, что подобная инсталляция раздражает участников движения, тем не менее она быстро стала одним из  магнитиков для туристов.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interest-planet.ru/uploads/images/0/d/2/a/71/4ac0bba9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8" y="219919"/>
            <a:ext cx="4195280" cy="64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024" y="604234"/>
            <a:ext cx="3932237" cy="56480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              Gabel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47518" y="1397642"/>
            <a:ext cx="3932237" cy="381158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Genfer</a:t>
            </a:r>
            <a:r>
              <a:rPr lang="en-US" sz="1800" dirty="0" smtClean="0">
                <a:solidFill>
                  <a:srgbClr val="009900"/>
                </a:solidFill>
              </a:rPr>
              <a:t> See, </a:t>
            </a:r>
            <a:r>
              <a:rPr lang="en-US" sz="1800" dirty="0" err="1" smtClean="0">
                <a:solidFill>
                  <a:srgbClr val="009900"/>
                </a:solidFill>
              </a:rPr>
              <a:t>Schweiz</a:t>
            </a:r>
            <a:r>
              <a:rPr lang="en-US" sz="1800" dirty="0" smtClean="0">
                <a:solidFill>
                  <a:srgbClr val="009900"/>
                </a:solidFill>
              </a:rPr>
              <a:t>. Die Gabel </a:t>
            </a:r>
            <a:r>
              <a:rPr lang="en-US" sz="1800" dirty="0" err="1" smtClean="0">
                <a:solidFill>
                  <a:srgbClr val="009900"/>
                </a:solidFill>
              </a:rPr>
              <a:t>steckt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im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Genfer</a:t>
            </a:r>
            <a:r>
              <a:rPr lang="en-US" sz="1800" dirty="0" smtClean="0">
                <a:solidFill>
                  <a:srgbClr val="009900"/>
                </a:solidFill>
              </a:rPr>
              <a:t> See </a:t>
            </a:r>
            <a:r>
              <a:rPr lang="en-US" sz="1800" dirty="0" err="1" smtClean="0">
                <a:solidFill>
                  <a:srgbClr val="009900"/>
                </a:solidFill>
              </a:rPr>
              <a:t>nicht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weit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vom</a:t>
            </a:r>
            <a:r>
              <a:rPr lang="en-US" sz="1800" dirty="0" smtClean="0">
                <a:solidFill>
                  <a:srgbClr val="009900"/>
                </a:solidFill>
              </a:rPr>
              <a:t> Museum der </a:t>
            </a:r>
            <a:r>
              <a:rPr lang="en-US" sz="1800" dirty="0" err="1" smtClean="0">
                <a:solidFill>
                  <a:srgbClr val="009900"/>
                </a:solidFill>
              </a:rPr>
              <a:t>Ernährung</a:t>
            </a:r>
            <a:r>
              <a:rPr lang="en-US" sz="1800" dirty="0" smtClean="0">
                <a:solidFill>
                  <a:srgbClr val="009900"/>
                </a:solidFill>
              </a:rPr>
              <a:t> in </a:t>
            </a:r>
            <a:r>
              <a:rPr lang="en-US" sz="1800" dirty="0" err="1" smtClean="0">
                <a:solidFill>
                  <a:srgbClr val="009900"/>
                </a:solidFill>
              </a:rPr>
              <a:t>Vevey</a:t>
            </a:r>
            <a:r>
              <a:rPr lang="en-US" sz="1800" dirty="0" smtClean="0">
                <a:solidFill>
                  <a:srgbClr val="009900"/>
                </a:solidFill>
              </a:rPr>
              <a:t>. Die </a:t>
            </a:r>
            <a:r>
              <a:rPr lang="en-US" sz="1800" dirty="0" err="1" smtClean="0">
                <a:solidFill>
                  <a:srgbClr val="009900"/>
                </a:solidFill>
              </a:rPr>
              <a:t>Skulptur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wurde</a:t>
            </a:r>
            <a:r>
              <a:rPr lang="en-US" sz="1800" dirty="0" smtClean="0">
                <a:solidFill>
                  <a:srgbClr val="009900"/>
                </a:solidFill>
              </a:rPr>
              <a:t> 1995 </a:t>
            </a:r>
            <a:r>
              <a:rPr lang="en-US" sz="1800" dirty="0" err="1" smtClean="0">
                <a:solidFill>
                  <a:srgbClr val="009900"/>
                </a:solidFill>
              </a:rPr>
              <a:t>geschaffen</a:t>
            </a:r>
            <a:r>
              <a:rPr lang="en-US" sz="1800" dirty="0" smtClean="0">
                <a:solidFill>
                  <a:srgbClr val="009900"/>
                </a:solidFill>
              </a:rPr>
              <a:t>, stand </a:t>
            </a:r>
            <a:r>
              <a:rPr lang="en-US" sz="1800" dirty="0" err="1" smtClean="0">
                <a:solidFill>
                  <a:srgbClr val="009900"/>
                </a:solidFill>
              </a:rPr>
              <a:t>aber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nicht</a:t>
            </a:r>
            <a:r>
              <a:rPr lang="en-US" sz="1800" dirty="0" smtClean="0">
                <a:solidFill>
                  <a:srgbClr val="009900"/>
                </a:solidFill>
              </a:rPr>
              <a:t> die </a:t>
            </a:r>
            <a:r>
              <a:rPr lang="en-US" sz="1800" dirty="0" err="1" smtClean="0">
                <a:solidFill>
                  <a:srgbClr val="009900"/>
                </a:solidFill>
              </a:rPr>
              <a:t>ganze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Zeit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dort</a:t>
            </a:r>
            <a:r>
              <a:rPr lang="en-US" sz="1800" dirty="0" smtClean="0">
                <a:solidFill>
                  <a:srgbClr val="009900"/>
                </a:solidFill>
              </a:rPr>
              <a:t>. 1996 </a:t>
            </a:r>
            <a:r>
              <a:rPr lang="en-US" sz="1800" dirty="0" err="1" smtClean="0">
                <a:solidFill>
                  <a:srgbClr val="009900"/>
                </a:solidFill>
              </a:rPr>
              <a:t>musste</a:t>
            </a:r>
            <a:r>
              <a:rPr lang="en-US" sz="1800" dirty="0" smtClean="0">
                <a:solidFill>
                  <a:srgbClr val="009900"/>
                </a:solidFill>
              </a:rPr>
              <a:t> die Gabel </a:t>
            </a:r>
            <a:r>
              <a:rPr lang="en-US" sz="1800" dirty="0" err="1" smtClean="0">
                <a:solidFill>
                  <a:srgbClr val="009900"/>
                </a:solidFill>
              </a:rPr>
              <a:t>Vevey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verlassen</a:t>
            </a:r>
            <a:r>
              <a:rPr lang="en-US" sz="1800" dirty="0" smtClean="0">
                <a:solidFill>
                  <a:srgbClr val="009900"/>
                </a:solidFill>
              </a:rPr>
              <a:t> und </a:t>
            </a:r>
            <a:r>
              <a:rPr lang="en-US" sz="1800" dirty="0" err="1" smtClean="0">
                <a:solidFill>
                  <a:srgbClr val="009900"/>
                </a:solidFill>
              </a:rPr>
              <a:t>durfte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erst</a:t>
            </a:r>
            <a:r>
              <a:rPr lang="en-US" sz="1800" dirty="0" smtClean="0">
                <a:solidFill>
                  <a:srgbClr val="009900"/>
                </a:solidFill>
              </a:rPr>
              <a:t> 2007 </a:t>
            </a:r>
            <a:r>
              <a:rPr lang="en-US" sz="1800" dirty="0" err="1" smtClean="0">
                <a:solidFill>
                  <a:srgbClr val="009900"/>
                </a:solidFill>
              </a:rPr>
              <a:t>wieder</a:t>
            </a:r>
            <a:r>
              <a:rPr lang="en-US" sz="1800" dirty="0" smtClean="0">
                <a:solidFill>
                  <a:srgbClr val="009900"/>
                </a:solidFill>
              </a:rPr>
              <a:t> an den </a:t>
            </a:r>
            <a:r>
              <a:rPr lang="en-US" sz="1800" dirty="0" err="1" smtClean="0">
                <a:solidFill>
                  <a:srgbClr val="009900"/>
                </a:solidFill>
              </a:rPr>
              <a:t>alten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Standort</a:t>
            </a:r>
            <a:r>
              <a:rPr lang="en-US" sz="1800" dirty="0" smtClean="0">
                <a:solidFill>
                  <a:srgbClr val="009900"/>
                </a:solidFill>
              </a:rPr>
              <a:t>.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Памятник Вилке находится на Женевском озере, недалеко от музея питания в </a:t>
            </a:r>
            <a:r>
              <a:rPr lang="ru-RU" sz="1800" dirty="0" err="1" smtClean="0">
                <a:solidFill>
                  <a:srgbClr val="002060"/>
                </a:solidFill>
              </a:rPr>
              <a:t>Веве</a:t>
            </a:r>
            <a:r>
              <a:rPr lang="ru-RU" sz="1800" dirty="0" smtClean="0">
                <a:solidFill>
                  <a:srgbClr val="002060"/>
                </a:solidFill>
              </a:rPr>
              <a:t> (Швейцария). Скульптура была построена в 1996 году, но не всегда стояла на этом месте. В 1996 Вилка покинула </a:t>
            </a:r>
            <a:r>
              <a:rPr lang="ru-RU" sz="1800" dirty="0" err="1" smtClean="0">
                <a:solidFill>
                  <a:srgbClr val="002060"/>
                </a:solidFill>
              </a:rPr>
              <a:t>Веве</a:t>
            </a:r>
            <a:r>
              <a:rPr lang="ru-RU" sz="1800" dirty="0" smtClean="0">
                <a:solidFill>
                  <a:srgbClr val="002060"/>
                </a:solidFill>
              </a:rPr>
              <a:t>, а в 2007 вернулась на прежнее место.</a:t>
            </a:r>
            <a:endParaRPr lang="ru-RU" sz="1800" dirty="0" smtClean="0">
              <a:solidFill>
                <a:srgbClr val="009900"/>
              </a:solidFill>
            </a:endParaRPr>
          </a:p>
          <a:p>
            <a:endParaRPr lang="ru-RU" sz="1800" dirty="0">
              <a:solidFill>
                <a:srgbClr val="009900"/>
              </a:solidFill>
            </a:endParaRPr>
          </a:p>
        </p:txBody>
      </p:sp>
      <p:pic>
        <p:nvPicPr>
          <p:cNvPr id="3074" name="Picture 2" descr="Картинки по запросу памятник вилке в швейцар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4" y="500062"/>
            <a:ext cx="4352080" cy="59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127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     </a:t>
            </a:r>
            <a:r>
              <a:rPr lang="en-US" dirty="0" err="1" smtClean="0">
                <a:solidFill>
                  <a:srgbClr val="7030A0"/>
                </a:solidFill>
              </a:rPr>
              <a:t>Kätzchen</a:t>
            </a:r>
            <a:r>
              <a:rPr lang="en-US" dirty="0" smtClean="0">
                <a:solidFill>
                  <a:srgbClr val="7030A0"/>
                </a:solidFill>
              </a:rPr>
              <a:t> von der            </a:t>
            </a:r>
            <a:r>
              <a:rPr lang="en-US" dirty="0" err="1" smtClean="0">
                <a:solidFill>
                  <a:srgbClr val="7030A0"/>
                </a:solidFill>
              </a:rPr>
              <a:t>Lisjukowstrasse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354" y="643019"/>
            <a:ext cx="6192457" cy="522596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27093"/>
            <a:ext cx="3932237" cy="4867835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009900"/>
                </a:solidFill>
              </a:rPr>
              <a:t>Woronesh</a:t>
            </a:r>
            <a:r>
              <a:rPr lang="en-US" sz="1800" dirty="0" smtClean="0">
                <a:solidFill>
                  <a:srgbClr val="009900"/>
                </a:solidFill>
              </a:rPr>
              <a:t>, </a:t>
            </a:r>
            <a:r>
              <a:rPr lang="en-US" sz="1800" dirty="0" err="1" smtClean="0">
                <a:solidFill>
                  <a:srgbClr val="009900"/>
                </a:solidFill>
              </a:rPr>
              <a:t>Russland</a:t>
            </a:r>
            <a:r>
              <a:rPr lang="en-US" sz="1800" dirty="0" smtClean="0">
                <a:solidFill>
                  <a:srgbClr val="009900"/>
                </a:solidFill>
              </a:rPr>
              <a:t>. Das </a:t>
            </a:r>
            <a:r>
              <a:rPr lang="en-US" sz="1800" dirty="0" err="1" smtClean="0">
                <a:solidFill>
                  <a:srgbClr val="009900"/>
                </a:solidFill>
              </a:rPr>
              <a:t>Denkmal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gibt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es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seit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dem</a:t>
            </a:r>
            <a:r>
              <a:rPr lang="en-US" sz="1800" dirty="0" smtClean="0">
                <a:solidFill>
                  <a:srgbClr val="009900"/>
                </a:solidFill>
              </a:rPr>
              <a:t> 5. </a:t>
            </a:r>
            <a:r>
              <a:rPr lang="en-US" sz="1800" dirty="0" err="1" smtClean="0">
                <a:solidFill>
                  <a:srgbClr val="009900"/>
                </a:solidFill>
              </a:rPr>
              <a:t>Dezember</a:t>
            </a:r>
            <a:r>
              <a:rPr lang="en-US" sz="1800" dirty="0" smtClean="0">
                <a:solidFill>
                  <a:srgbClr val="009900"/>
                </a:solidFill>
              </a:rPr>
              <a:t> 2003. Die </a:t>
            </a:r>
            <a:r>
              <a:rPr lang="en-US" sz="1800" dirty="0" err="1" smtClean="0">
                <a:solidFill>
                  <a:srgbClr val="009900"/>
                </a:solidFill>
              </a:rPr>
              <a:t>Idee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>
                <a:solidFill>
                  <a:srgbClr val="009900"/>
                </a:solidFill>
              </a:rPr>
              <a:t>f</a:t>
            </a:r>
            <a:r>
              <a:rPr lang="en-US" sz="1800" dirty="0" err="1" smtClean="0">
                <a:solidFill>
                  <a:srgbClr val="009900"/>
                </a:solidFill>
              </a:rPr>
              <a:t>ür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diese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Denkmal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hatte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ein</a:t>
            </a:r>
            <a:r>
              <a:rPr lang="en-US" sz="1800" dirty="0" smtClean="0">
                <a:solidFill>
                  <a:srgbClr val="009900"/>
                </a:solidFill>
              </a:rPr>
              <a:t> Journalist. </a:t>
            </a:r>
            <a:r>
              <a:rPr lang="en-US" sz="1800" dirty="0" err="1" smtClean="0">
                <a:solidFill>
                  <a:srgbClr val="009900"/>
                </a:solidFill>
              </a:rPr>
              <a:t>Es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gibt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eine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Legende</a:t>
            </a:r>
            <a:r>
              <a:rPr lang="en-US" sz="1800" dirty="0" smtClean="0">
                <a:solidFill>
                  <a:srgbClr val="009900"/>
                </a:solidFill>
              </a:rPr>
              <a:t>, </a:t>
            </a:r>
            <a:r>
              <a:rPr lang="en-US" sz="1800" dirty="0" err="1" smtClean="0">
                <a:solidFill>
                  <a:srgbClr val="009900"/>
                </a:solidFill>
              </a:rPr>
              <a:t>dass</a:t>
            </a:r>
            <a:r>
              <a:rPr lang="en-US" sz="1800" dirty="0" smtClean="0">
                <a:solidFill>
                  <a:srgbClr val="009900"/>
                </a:solidFill>
              </a:rPr>
              <a:t>, </a:t>
            </a:r>
            <a:r>
              <a:rPr lang="en-US" sz="1800" dirty="0" err="1" smtClean="0">
                <a:solidFill>
                  <a:srgbClr val="009900"/>
                </a:solidFill>
              </a:rPr>
              <a:t>wenn</a:t>
            </a:r>
            <a:r>
              <a:rPr lang="en-US" sz="1800" dirty="0" smtClean="0">
                <a:solidFill>
                  <a:srgbClr val="009900"/>
                </a:solidFill>
              </a:rPr>
              <a:t> man die </a:t>
            </a:r>
            <a:r>
              <a:rPr lang="en-US" sz="1800" dirty="0" err="1" smtClean="0">
                <a:solidFill>
                  <a:srgbClr val="009900"/>
                </a:solidFill>
              </a:rPr>
              <a:t>linke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Katzenpfote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>
                <a:solidFill>
                  <a:srgbClr val="009900"/>
                </a:solidFill>
              </a:rPr>
              <a:t>berhürt</a:t>
            </a:r>
            <a:r>
              <a:rPr lang="en-US" sz="1800" dirty="0" smtClean="0">
                <a:solidFill>
                  <a:srgbClr val="009900"/>
                </a:solidFill>
              </a:rPr>
              <a:t>, </a:t>
            </a:r>
            <a:r>
              <a:rPr lang="en-US" sz="1800" dirty="0" err="1" smtClean="0">
                <a:solidFill>
                  <a:srgbClr val="009900"/>
                </a:solidFill>
              </a:rPr>
              <a:t>ein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Wunsch</a:t>
            </a:r>
            <a:r>
              <a:rPr lang="en-US" sz="1800" dirty="0" smtClean="0">
                <a:solidFill>
                  <a:srgbClr val="009900"/>
                </a:solidFill>
              </a:rPr>
              <a:t> in </a:t>
            </a:r>
            <a:r>
              <a:rPr lang="en-US" sz="1800" dirty="0" err="1" smtClean="0">
                <a:solidFill>
                  <a:srgbClr val="009900"/>
                </a:solidFill>
              </a:rPr>
              <a:t>Erfullung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kommt</a:t>
            </a:r>
            <a:r>
              <a:rPr lang="en-US" sz="1800" dirty="0" smtClean="0">
                <a:solidFill>
                  <a:srgbClr val="009900"/>
                </a:solidFill>
              </a:rPr>
              <a:t>.</a:t>
            </a:r>
            <a:endParaRPr lang="ru-RU" sz="1800" dirty="0" smtClean="0">
              <a:solidFill>
                <a:srgbClr val="00990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Памятник Котенку с улицы </a:t>
            </a:r>
            <a:r>
              <a:rPr lang="ru-RU" sz="1800" dirty="0" err="1" smtClean="0">
                <a:solidFill>
                  <a:srgbClr val="002060"/>
                </a:solidFill>
              </a:rPr>
              <a:t>Лизюкова</a:t>
            </a:r>
            <a:r>
              <a:rPr lang="ru-RU" sz="1800" dirty="0" smtClean="0">
                <a:solidFill>
                  <a:srgbClr val="002060"/>
                </a:solidFill>
              </a:rPr>
              <a:t> существует с 5 декабря 2003 года. Идея памятника принадлежит журналисту. По легенде, кто погладит левую лапу кота, у того сбудется желание.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83" y="3240325"/>
            <a:ext cx="5942033" cy="3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3510" y="578975"/>
            <a:ext cx="3932237" cy="59006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      </a:t>
            </a:r>
            <a:r>
              <a:rPr lang="en-US" dirty="0" err="1" smtClean="0">
                <a:solidFill>
                  <a:srgbClr val="7030A0"/>
                </a:solidFill>
              </a:rPr>
              <a:t>Wascheklammer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170" y="381965"/>
            <a:ext cx="4247908" cy="593781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93008" y="1953278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>
                <a:solidFill>
                  <a:srgbClr val="009900"/>
                </a:solidFill>
              </a:rPr>
              <a:t> Philadelphia, USA. Das </a:t>
            </a:r>
            <a:r>
              <a:rPr lang="en-US" sz="1800" dirty="0" err="1" smtClean="0">
                <a:solidFill>
                  <a:srgbClr val="009900"/>
                </a:solidFill>
              </a:rPr>
              <a:t>Denkmal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ist</a:t>
            </a:r>
            <a:r>
              <a:rPr lang="en-US" sz="1800" dirty="0" smtClean="0">
                <a:solidFill>
                  <a:srgbClr val="009900"/>
                </a:solidFill>
              </a:rPr>
              <a:t> 15 Meter </a:t>
            </a:r>
            <a:r>
              <a:rPr lang="en-US" sz="1800" dirty="0" err="1" smtClean="0">
                <a:solidFill>
                  <a:srgbClr val="009900"/>
                </a:solidFill>
              </a:rPr>
              <a:t>hoch</a:t>
            </a:r>
            <a:r>
              <a:rPr lang="en-US" sz="1800" dirty="0" smtClean="0">
                <a:solidFill>
                  <a:srgbClr val="009900"/>
                </a:solidFill>
              </a:rPr>
              <a:t>. Der </a:t>
            </a:r>
            <a:r>
              <a:rPr lang="en-US" sz="1800" dirty="0" err="1" smtClean="0">
                <a:solidFill>
                  <a:srgbClr val="009900"/>
                </a:solidFill>
              </a:rPr>
              <a:t>Legende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nach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wurde</a:t>
            </a:r>
            <a:r>
              <a:rPr lang="en-US" sz="1800" dirty="0" smtClean="0">
                <a:solidFill>
                  <a:srgbClr val="009900"/>
                </a:solidFill>
              </a:rPr>
              <a:t> das </a:t>
            </a:r>
            <a:r>
              <a:rPr lang="en-US" sz="1800" dirty="0" err="1" smtClean="0">
                <a:solidFill>
                  <a:srgbClr val="009900"/>
                </a:solidFill>
              </a:rPr>
              <a:t>Denkmal</a:t>
            </a:r>
            <a:r>
              <a:rPr lang="en-US" sz="1800" dirty="0" smtClean="0">
                <a:solidFill>
                  <a:srgbClr val="009900"/>
                </a:solidFill>
              </a:rPr>
              <a:t> von </a:t>
            </a:r>
            <a:r>
              <a:rPr lang="en-US" sz="1800" dirty="0" err="1" smtClean="0">
                <a:solidFill>
                  <a:srgbClr val="009900"/>
                </a:solidFill>
              </a:rPr>
              <a:t>einem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reichen</a:t>
            </a:r>
            <a:r>
              <a:rPr lang="en-US" sz="1800" dirty="0" smtClean="0">
                <a:solidFill>
                  <a:srgbClr val="009900"/>
                </a:solidFill>
              </a:rPr>
              <a:t> Mann </a:t>
            </a:r>
            <a:r>
              <a:rPr lang="en-US" sz="1800" dirty="0" err="1" smtClean="0">
                <a:solidFill>
                  <a:srgbClr val="009900"/>
                </a:solidFill>
              </a:rPr>
              <a:t>aufgestellt</a:t>
            </a:r>
            <a:r>
              <a:rPr lang="en-US" sz="1800" dirty="0" smtClean="0">
                <a:solidFill>
                  <a:srgbClr val="009900"/>
                </a:solidFill>
              </a:rPr>
              <a:t>, der </a:t>
            </a:r>
            <a:r>
              <a:rPr lang="en-US" sz="1800" dirty="0" err="1" smtClean="0">
                <a:solidFill>
                  <a:srgbClr val="009900"/>
                </a:solidFill>
              </a:rPr>
              <a:t>gerade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mit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dem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Verkauf</a:t>
            </a:r>
            <a:r>
              <a:rPr lang="en-US" sz="1800" dirty="0" smtClean="0">
                <a:solidFill>
                  <a:srgbClr val="009900"/>
                </a:solidFill>
              </a:rPr>
              <a:t> von </a:t>
            </a:r>
            <a:r>
              <a:rPr lang="en-US" sz="1800" dirty="0" err="1" smtClean="0">
                <a:solidFill>
                  <a:srgbClr val="009900"/>
                </a:solidFill>
              </a:rPr>
              <a:t>Wascheklammern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sein</a:t>
            </a:r>
            <a:r>
              <a:rPr lang="en-US" sz="1800" dirty="0" smtClean="0">
                <a:solidFill>
                  <a:srgbClr val="009900"/>
                </a:solidFill>
              </a:rPr>
              <a:t> g</a:t>
            </a:r>
            <a:r>
              <a:rPr lang="ru-RU" sz="1800" dirty="0">
                <a:solidFill>
                  <a:srgbClr val="009900"/>
                </a:solidFill>
              </a:rPr>
              <a:t>а</a:t>
            </a:r>
            <a:r>
              <a:rPr lang="en-US" sz="1800" dirty="0" err="1" smtClean="0">
                <a:solidFill>
                  <a:srgbClr val="009900"/>
                </a:solidFill>
              </a:rPr>
              <a:t>nzes</a:t>
            </a:r>
            <a:r>
              <a:rPr lang="en-US" sz="1800" dirty="0" smtClean="0">
                <a:solidFill>
                  <a:srgbClr val="009900"/>
                </a:solidFill>
              </a:rPr>
              <a:t> Geld </a:t>
            </a:r>
            <a:r>
              <a:rPr lang="en-US" sz="1800" dirty="0" err="1" smtClean="0">
                <a:solidFill>
                  <a:srgbClr val="009900"/>
                </a:solidFill>
              </a:rPr>
              <a:t>verdient</a:t>
            </a:r>
            <a:r>
              <a:rPr lang="en-US" sz="1800" dirty="0" smtClean="0">
                <a:solidFill>
                  <a:srgbClr val="009900"/>
                </a:solidFill>
              </a:rPr>
              <a:t> hat. Das </a:t>
            </a:r>
            <a:r>
              <a:rPr lang="en-US" sz="1800" dirty="0" err="1" smtClean="0">
                <a:solidFill>
                  <a:srgbClr val="009900"/>
                </a:solidFill>
              </a:rPr>
              <a:t>ist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aber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nur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eine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Legende</a:t>
            </a:r>
            <a:r>
              <a:rPr lang="en-US" sz="1800" dirty="0" smtClean="0">
                <a:solidFill>
                  <a:srgbClr val="009900"/>
                </a:solidFill>
              </a:rPr>
              <a:t>, in </a:t>
            </a:r>
            <a:r>
              <a:rPr lang="en-US" sz="1800" dirty="0" err="1" smtClean="0">
                <a:solidFill>
                  <a:srgbClr val="009900"/>
                </a:solidFill>
              </a:rPr>
              <a:t>Wirklichkeit</a:t>
            </a:r>
            <a:r>
              <a:rPr lang="en-US" sz="1800" dirty="0" smtClean="0">
                <a:solidFill>
                  <a:srgbClr val="009900"/>
                </a:solidFill>
              </a:rPr>
              <a:t> hat Klaus Oldenburg </a:t>
            </a:r>
            <a:r>
              <a:rPr lang="en-US" sz="1800" dirty="0" err="1" smtClean="0">
                <a:solidFill>
                  <a:srgbClr val="009900"/>
                </a:solidFill>
              </a:rPr>
              <a:t>diese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Skulptur</a:t>
            </a:r>
            <a:r>
              <a:rPr lang="en-US" sz="1800" dirty="0" smtClean="0">
                <a:solidFill>
                  <a:srgbClr val="009900"/>
                </a:solidFill>
              </a:rPr>
              <a:t> </a:t>
            </a:r>
            <a:r>
              <a:rPr lang="en-US" sz="1800" dirty="0" err="1" smtClean="0">
                <a:solidFill>
                  <a:srgbClr val="009900"/>
                </a:solidFill>
              </a:rPr>
              <a:t>geschaffen</a:t>
            </a:r>
            <a:r>
              <a:rPr lang="en-US" sz="1800" dirty="0" smtClean="0">
                <a:solidFill>
                  <a:srgbClr val="009900"/>
                </a:solidFill>
              </a:rPr>
              <a:t>.</a:t>
            </a:r>
            <a:endParaRPr lang="ru-RU" sz="1800" dirty="0" smtClean="0">
              <a:solidFill>
                <a:srgbClr val="00990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Памятник Прищепке 15 метров высотой. По легенде, он был построен одним богатым человеком, который на продаже простых прищепок заработал свой капитал. Но это только легенда, в действительности эту скульптуру создал Клаус </a:t>
            </a:r>
            <a:r>
              <a:rPr lang="ru-RU" sz="1800" dirty="0" err="1" smtClean="0">
                <a:solidFill>
                  <a:srgbClr val="002060"/>
                </a:solidFill>
              </a:rPr>
              <a:t>Ольденбуг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1291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       Walking Mann</a:t>
            </a:r>
            <a:endParaRPr lang="ru-RU" dirty="0">
              <a:solidFill>
                <a:srgbClr val="CC00CC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0101" y="810228"/>
            <a:ext cx="6041985" cy="505876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7" y="1605987"/>
            <a:ext cx="3932237" cy="4835154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008000"/>
                </a:solidFill>
              </a:rPr>
              <a:t>München</a:t>
            </a:r>
            <a:r>
              <a:rPr lang="en-US" sz="1800" dirty="0" smtClean="0">
                <a:solidFill>
                  <a:srgbClr val="008000"/>
                </a:solidFill>
              </a:rPr>
              <a:t>, Deutschland. </a:t>
            </a:r>
            <a:r>
              <a:rPr lang="en-US" sz="1800" dirty="0" err="1" smtClean="0">
                <a:solidFill>
                  <a:srgbClr val="008000"/>
                </a:solidFill>
              </a:rPr>
              <a:t>Diese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Skulptur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steht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seit</a:t>
            </a:r>
            <a:r>
              <a:rPr lang="en-US" sz="1800" dirty="0" smtClean="0">
                <a:solidFill>
                  <a:srgbClr val="008000"/>
                </a:solidFill>
              </a:rPr>
              <a:t> 1995 an der </a:t>
            </a:r>
            <a:r>
              <a:rPr lang="en-US" sz="1800" dirty="0" err="1" smtClean="0">
                <a:solidFill>
                  <a:srgbClr val="008000"/>
                </a:solidFill>
              </a:rPr>
              <a:t>Leopoldstrasse</a:t>
            </a:r>
            <a:r>
              <a:rPr lang="en-US" sz="1800" dirty="0" smtClean="0">
                <a:solidFill>
                  <a:srgbClr val="008000"/>
                </a:solidFill>
              </a:rPr>
              <a:t> in </a:t>
            </a:r>
            <a:r>
              <a:rPr lang="en-US" sz="1800" dirty="0" err="1" smtClean="0">
                <a:solidFill>
                  <a:srgbClr val="008000"/>
                </a:solidFill>
              </a:rPr>
              <a:t>München</a:t>
            </a:r>
            <a:r>
              <a:rPr lang="en-US" sz="1800" dirty="0" smtClean="0">
                <a:solidFill>
                  <a:srgbClr val="008000"/>
                </a:solidFill>
              </a:rPr>
              <a:t>. </a:t>
            </a:r>
            <a:r>
              <a:rPr lang="en-US" sz="1800" dirty="0" err="1" smtClean="0">
                <a:solidFill>
                  <a:srgbClr val="008000"/>
                </a:solidFill>
              </a:rPr>
              <a:t>Sie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ist</a:t>
            </a:r>
            <a:r>
              <a:rPr lang="en-US" sz="1800" dirty="0" smtClean="0">
                <a:solidFill>
                  <a:srgbClr val="008000"/>
                </a:solidFill>
              </a:rPr>
              <a:t> 17 Meter </a:t>
            </a:r>
            <a:r>
              <a:rPr lang="en-US" sz="1800" dirty="0" err="1" smtClean="0">
                <a:solidFill>
                  <a:srgbClr val="008000"/>
                </a:solidFill>
              </a:rPr>
              <a:t>hoch</a:t>
            </a:r>
            <a:r>
              <a:rPr lang="en-US" sz="1800" dirty="0" smtClean="0">
                <a:solidFill>
                  <a:srgbClr val="008000"/>
                </a:solidFill>
              </a:rPr>
              <a:t> und 16 </a:t>
            </a:r>
            <a:r>
              <a:rPr lang="en-US" sz="1800" dirty="0" err="1" smtClean="0">
                <a:solidFill>
                  <a:srgbClr val="008000"/>
                </a:solidFill>
              </a:rPr>
              <a:t>Tonnen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schwer</a:t>
            </a:r>
            <a:r>
              <a:rPr lang="en-US" sz="1800" dirty="0" smtClean="0">
                <a:solidFill>
                  <a:srgbClr val="008000"/>
                </a:solidFill>
              </a:rPr>
              <a:t>. </a:t>
            </a:r>
            <a:r>
              <a:rPr lang="en-US" sz="1800" dirty="0" err="1" smtClean="0">
                <a:solidFill>
                  <a:srgbClr val="008000"/>
                </a:solidFill>
              </a:rPr>
              <a:t>Geschaffen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wurde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sie</a:t>
            </a:r>
            <a:r>
              <a:rPr lang="en-US" sz="1800" dirty="0" smtClean="0">
                <a:solidFill>
                  <a:srgbClr val="008000"/>
                </a:solidFill>
              </a:rPr>
              <a:t> von </a:t>
            </a:r>
            <a:r>
              <a:rPr lang="en-US" sz="1800" dirty="0" err="1" smtClean="0">
                <a:solidFill>
                  <a:srgbClr val="008000"/>
                </a:solidFill>
              </a:rPr>
              <a:t>dem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Amerikaner</a:t>
            </a:r>
            <a:r>
              <a:rPr lang="en-US" sz="1800" dirty="0" smtClean="0">
                <a:solidFill>
                  <a:srgbClr val="008000"/>
                </a:solidFill>
              </a:rPr>
              <a:t> Jonathan </a:t>
            </a:r>
            <a:r>
              <a:rPr lang="en-US" sz="1800" dirty="0" err="1" smtClean="0">
                <a:solidFill>
                  <a:srgbClr val="008000"/>
                </a:solidFill>
              </a:rPr>
              <a:t>Borofski</a:t>
            </a:r>
            <a:r>
              <a:rPr lang="en-US" sz="1800" dirty="0" smtClean="0">
                <a:solidFill>
                  <a:srgbClr val="008000"/>
                </a:solidFill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</a:rPr>
              <a:t>er</a:t>
            </a:r>
            <a:r>
              <a:rPr lang="en-US" sz="1800" dirty="0" smtClean="0">
                <a:solidFill>
                  <a:srgbClr val="008000"/>
                </a:solidFill>
              </a:rPr>
              <a:t> hat </a:t>
            </a:r>
            <a:r>
              <a:rPr lang="en-US" sz="1800" dirty="0" err="1" smtClean="0">
                <a:solidFill>
                  <a:srgbClr val="008000"/>
                </a:solidFill>
              </a:rPr>
              <a:t>viele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Denkmäler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gebaut</a:t>
            </a:r>
            <a:r>
              <a:rPr lang="en-US" sz="1800" dirty="0" smtClean="0">
                <a:solidFill>
                  <a:srgbClr val="008000"/>
                </a:solidFill>
              </a:rPr>
              <a:t>, </a:t>
            </a:r>
            <a:r>
              <a:rPr lang="en-US" sz="1800" dirty="0" err="1" smtClean="0">
                <a:solidFill>
                  <a:srgbClr val="008000"/>
                </a:solidFill>
              </a:rPr>
              <a:t>unter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anderem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</a:rPr>
              <a:t>auch</a:t>
            </a:r>
            <a:r>
              <a:rPr lang="en-US" sz="1800" dirty="0" smtClean="0">
                <a:solidFill>
                  <a:srgbClr val="008000"/>
                </a:solidFill>
              </a:rPr>
              <a:t> den “Hammering Man” in Frankfurt.</a:t>
            </a:r>
            <a:endParaRPr lang="ru-RU" sz="1800" dirty="0" smtClean="0">
              <a:solidFill>
                <a:srgbClr val="00800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И</a:t>
            </a:r>
            <a:r>
              <a:rPr lang="ru-RU" sz="1800" dirty="0" smtClean="0">
                <a:solidFill>
                  <a:srgbClr val="002060"/>
                </a:solidFill>
              </a:rPr>
              <a:t>дущий человек. Эта скульптура с 1995 года находится на </a:t>
            </a:r>
            <a:r>
              <a:rPr lang="ru-RU" sz="1800" dirty="0" err="1" smtClean="0">
                <a:solidFill>
                  <a:srgbClr val="002060"/>
                </a:solidFill>
              </a:rPr>
              <a:t>Леопольдштрассе</a:t>
            </a:r>
            <a:r>
              <a:rPr lang="ru-RU" sz="1800" dirty="0" smtClean="0">
                <a:solidFill>
                  <a:srgbClr val="002060"/>
                </a:solidFill>
              </a:rPr>
              <a:t> в Мюнхене. Ее высота 17 метров и весит она 16  тонн. Построена скульптура американцем Джонатаном </a:t>
            </a:r>
            <a:r>
              <a:rPr lang="ru-RU" sz="1800" dirty="0" err="1" smtClean="0">
                <a:solidFill>
                  <a:srgbClr val="002060"/>
                </a:solidFill>
              </a:rPr>
              <a:t>Борофски</a:t>
            </a:r>
            <a:r>
              <a:rPr lang="ru-RU" sz="1800" dirty="0" smtClean="0">
                <a:solidFill>
                  <a:srgbClr val="002060"/>
                </a:solidFill>
              </a:rPr>
              <a:t>. Он создал много памятников, в том числе скульптуру Молотобойца во Франкфурте.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Франкфурт-на-Майне, трамвай Bombardier Flexity Classic № 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810228"/>
            <a:ext cx="6884894" cy="5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2551" y="208344"/>
            <a:ext cx="3932237" cy="607671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             </a:t>
            </a:r>
            <a:r>
              <a:rPr lang="en-US" dirty="0" err="1" smtClean="0">
                <a:solidFill>
                  <a:srgbClr val="009900"/>
                </a:solidFill>
              </a:rPr>
              <a:t>Sphaera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90" y="208344"/>
            <a:ext cx="6539696" cy="587994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2552" y="816015"/>
            <a:ext cx="3932237" cy="567891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Salzburg</a:t>
            </a:r>
            <a:r>
              <a:rPr lang="en-US" sz="1800" dirty="0">
                <a:solidFill>
                  <a:srgbClr val="002060"/>
                </a:solidFill>
              </a:rPr>
              <a:t>,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ö</a:t>
            </a:r>
            <a:r>
              <a:rPr lang="en-US" sz="1800" dirty="0" err="1" smtClean="0">
                <a:solidFill>
                  <a:srgbClr val="002060"/>
                </a:solidFill>
              </a:rPr>
              <a:t>sterreich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</a:rPr>
              <a:t>Sphaera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ist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ein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Gesamtkunstwerk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geschaffen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vom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deutschen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Künstler</a:t>
            </a:r>
            <a:r>
              <a:rPr lang="en-US" sz="1800" dirty="0" smtClean="0">
                <a:solidFill>
                  <a:srgbClr val="002060"/>
                </a:solidFill>
              </a:rPr>
              <a:t> Stephan </a:t>
            </a:r>
            <a:r>
              <a:rPr lang="en-US" sz="1800" dirty="0" err="1" smtClean="0">
                <a:solidFill>
                  <a:srgbClr val="002060"/>
                </a:solidFill>
              </a:rPr>
              <a:t>Balkenhol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</a:rPr>
              <a:t>Es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besteht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aus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einer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männlichen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Figur</a:t>
            </a:r>
            <a:r>
              <a:rPr lang="en-US" sz="1800" dirty="0" smtClean="0">
                <a:solidFill>
                  <a:srgbClr val="002060"/>
                </a:solidFill>
              </a:rPr>
              <a:t>, die auf </a:t>
            </a:r>
            <a:r>
              <a:rPr lang="en-US" sz="1800" dirty="0" err="1" smtClean="0">
                <a:solidFill>
                  <a:srgbClr val="002060"/>
                </a:solidFill>
              </a:rPr>
              <a:t>einer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riesigen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goldenen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Kugel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steht</a:t>
            </a:r>
            <a:r>
              <a:rPr lang="en-US" sz="1800" dirty="0" smtClean="0">
                <a:solidFill>
                  <a:srgbClr val="002060"/>
                </a:solidFill>
              </a:rPr>
              <a:t> und der “Frau </a:t>
            </a:r>
            <a:r>
              <a:rPr lang="en-US" sz="1800" dirty="0" err="1" smtClean="0">
                <a:solidFill>
                  <a:srgbClr val="002060"/>
                </a:solidFill>
              </a:rPr>
              <a:t>im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Fels</a:t>
            </a:r>
            <a:r>
              <a:rPr lang="en-US" sz="1800" dirty="0" smtClean="0">
                <a:solidFill>
                  <a:srgbClr val="002060"/>
                </a:solidFill>
              </a:rPr>
              <a:t>”. Die </a:t>
            </a:r>
            <a:r>
              <a:rPr lang="en-US" sz="1800" dirty="0" err="1" smtClean="0">
                <a:solidFill>
                  <a:srgbClr val="002060"/>
                </a:solidFill>
              </a:rPr>
              <a:t>Kugel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mit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dem</a:t>
            </a:r>
            <a:r>
              <a:rPr lang="en-US" sz="1800" dirty="0" smtClean="0">
                <a:solidFill>
                  <a:srgbClr val="002060"/>
                </a:solidFill>
              </a:rPr>
              <a:t> Mann </a:t>
            </a:r>
            <a:r>
              <a:rPr lang="en-US" sz="1800" dirty="0" err="1" smtClean="0">
                <a:solidFill>
                  <a:srgbClr val="002060"/>
                </a:solidFill>
              </a:rPr>
              <a:t>darauf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ist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besser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unter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dem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Namen</a:t>
            </a:r>
            <a:r>
              <a:rPr lang="en-US" sz="1800" dirty="0" smtClean="0">
                <a:solidFill>
                  <a:srgbClr val="002060"/>
                </a:solidFill>
              </a:rPr>
              <a:t> “</a:t>
            </a:r>
            <a:r>
              <a:rPr lang="en-US" sz="1800" dirty="0" err="1" smtClean="0">
                <a:solidFill>
                  <a:srgbClr val="002060"/>
                </a:solidFill>
              </a:rPr>
              <a:t>Balkenhol-Mozartkugel</a:t>
            </a:r>
            <a:r>
              <a:rPr lang="en-US" sz="1800" dirty="0" smtClean="0">
                <a:solidFill>
                  <a:srgbClr val="002060"/>
                </a:solidFill>
              </a:rPr>
              <a:t>” </a:t>
            </a:r>
            <a:r>
              <a:rPr lang="en-US" sz="1800" dirty="0" err="1" smtClean="0">
                <a:solidFill>
                  <a:srgbClr val="002060"/>
                </a:solidFill>
              </a:rPr>
              <a:t>bekannt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Зальцбург. Австрия. Сфера-это произведение, основанное на синтезе искусств, создано немецким скульптором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Штефаном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Балкенхолем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 Скульптура состоит из огромного золотого шара, на котором стоит маленький человек. Сфера-это увеличенная в 80 раз конфета, а человек на ее вершине-знаменитый кондитер Пауль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Фюрст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, создавший конфеты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Моцарткугель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-настоящий австрийский бренд.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8694" y="7499581"/>
            <a:ext cx="393223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Необычные памятники Томс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9828"/>
            <a:ext cx="3200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еобычные памятники Томска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307" y="2568506"/>
            <a:ext cx="3209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еобычные памятники Томс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07" y="199139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еобычные памятники Томск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31" y="199139"/>
            <a:ext cx="3468033" cy="26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еобычные памятники Томска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4" y="2872952"/>
            <a:ext cx="2904797" cy="40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61669" y="5844370"/>
            <a:ext cx="4913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Tomsk,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Russland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44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676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                            НОУ «Католическая гимназия г. Томска» Ungewöhnliche Denkmäler der Welt</vt:lpstr>
      <vt:lpstr>                   Задачи проекта:</vt:lpstr>
      <vt:lpstr>         Ampelbaum</vt:lpstr>
      <vt:lpstr>               Gabel</vt:lpstr>
      <vt:lpstr>     Kätzchen von der            Lisjukowstrasse</vt:lpstr>
      <vt:lpstr>      Wascheklammer</vt:lpstr>
      <vt:lpstr>       Walking Mann</vt:lpstr>
      <vt:lpstr>             Sphaera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Ungewohnliche Denkmaler der Welt</dc:title>
  <dc:creator>user</dc:creator>
  <cp:lastModifiedBy>user</cp:lastModifiedBy>
  <cp:revision>29</cp:revision>
  <dcterms:created xsi:type="dcterms:W3CDTF">2016-08-24T08:09:54Z</dcterms:created>
  <dcterms:modified xsi:type="dcterms:W3CDTF">2018-12-11T06:56:53Z</dcterms:modified>
</cp:coreProperties>
</file>